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0" r:id="rId2"/>
    <p:sldId id="263" r:id="rId3"/>
    <p:sldId id="264" r:id="rId4"/>
    <p:sldId id="267" r:id="rId5"/>
    <p:sldId id="299" r:id="rId6"/>
    <p:sldId id="296" r:id="rId7"/>
    <p:sldId id="272" r:id="rId8"/>
    <p:sldId id="293" r:id="rId9"/>
    <p:sldId id="295" r:id="rId10"/>
    <p:sldId id="297" r:id="rId11"/>
    <p:sldId id="300" r:id="rId12"/>
    <p:sldId id="301" r:id="rId13"/>
    <p:sldId id="292" r:id="rId14"/>
    <p:sldId id="273" r:id="rId15"/>
    <p:sldId id="274" r:id="rId16"/>
    <p:sldId id="278" r:id="rId17"/>
    <p:sldId id="279" r:id="rId18"/>
    <p:sldId id="302" r:id="rId19"/>
    <p:sldId id="303" r:id="rId20"/>
    <p:sldId id="304" r:id="rId21"/>
    <p:sldId id="280" r:id="rId22"/>
    <p:sldId id="281" r:id="rId23"/>
    <p:sldId id="291" r:id="rId24"/>
    <p:sldId id="275" r:id="rId25"/>
    <p:sldId id="276" r:id="rId26"/>
    <p:sldId id="277" r:id="rId27"/>
    <p:sldId id="270" r:id="rId28"/>
    <p:sldId id="30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260D"/>
    <a:srgbClr val="006600"/>
    <a:srgbClr val="339933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71" autoAdjust="0"/>
  </p:normalViewPr>
  <p:slideViewPr>
    <p:cSldViewPr>
      <p:cViewPr varScale="1">
        <p:scale>
          <a:sx n="107" d="100"/>
          <a:sy n="107" d="100"/>
        </p:scale>
        <p:origin x="-10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63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499999999999999E-2"/>
          <c:y val="0.10625"/>
          <c:w val="0.53749999999999998"/>
          <c:h val="0.806250000000000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6523208890768409"/>
                  <c:y val="-0.20707048810294798"/>
                </c:manualLayout>
              </c:layout>
              <c:tx>
                <c:rich>
                  <a:bodyPr/>
                  <a:lstStyle/>
                  <a:p>
                    <a:r>
                      <a:rPr lang="ru-RU" sz="2400" smtClean="0"/>
                      <a:t>75%</a:t>
                    </a:r>
                    <a:endParaRPr lang="ru-RU" sz="2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956781683755569"/>
                  <c:y val="0.22316761552239453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ru-RU" sz="2400" smtClean="0">
                        <a:solidFill>
                          <a:schemeClr val="tx1"/>
                        </a:solidFill>
                      </a:rPr>
                      <a:t>25%</a:t>
                    </a:r>
                    <a:endParaRPr lang="ru-RU" sz="24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6600"/>
            </a:solidFill>
          </c:spPr>
          <c:dPt>
            <c:idx val="1"/>
            <c:bubble3D val="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-0.16104072240560841"/>
                  <c:y val="-0.144512495222338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>
                        <a:solidFill>
                          <a:schemeClr val="bg1"/>
                        </a:solidFill>
                      </a:rPr>
                      <a:t>70%</a:t>
                    </a:r>
                    <a:endParaRPr lang="ru-RU" sz="280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8603559114900603"/>
                  <c:y val="0.17569753865324908"/>
                </c:manualLayout>
              </c:layout>
              <c:tx>
                <c:rich>
                  <a:bodyPr/>
                  <a:lstStyle/>
                  <a:p>
                    <a:r>
                      <a:rPr lang="uk-UA" sz="2400" dirty="0" smtClean="0">
                        <a:solidFill>
                          <a:schemeClr val="bg1"/>
                        </a:solidFill>
                      </a:rPr>
                      <a:t>30%</a:t>
                    </a:r>
                    <a:endParaRPr lang="ru-RU" sz="2400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4000" b="0" dirty="0">
                <a:latin typeface="Monotype Corsiva" panose="03010101010201010101" pitchFamily="66" charset="0"/>
              </a:rPr>
              <a:t>Порівняльні</a:t>
            </a:r>
            <a:r>
              <a:rPr lang="ru-RU" sz="4000" b="0" dirty="0">
                <a:latin typeface="Monotype Corsiva" panose="03010101010201010101" pitchFamily="66" charset="0"/>
              </a:rPr>
              <a:t> </a:t>
            </a:r>
            <a:r>
              <a:rPr lang="uk-UA" sz="4000" b="0" dirty="0" smtClean="0">
                <a:latin typeface="Monotype Corsiva" panose="03010101010201010101" pitchFamily="66" charset="0"/>
              </a:rPr>
              <a:t>діаграми</a:t>
            </a:r>
            <a:endParaRPr lang="ru-RU" sz="4000" b="0" dirty="0">
              <a:latin typeface="Monotype Corsiva" panose="03010101010201010101" pitchFamily="66" charset="0"/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6024146981627296"/>
          <c:y val="0.16047662401574803"/>
          <c:w val="0.69392519685039367"/>
          <c:h val="0.6180337106299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Кол.</c:v>
                </c:pt>
                <c:pt idx="1">
                  <c:v>Форма</c:v>
                </c:pt>
                <c:pt idx="2">
                  <c:v>Величіна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0.4</c:v>
                </c:pt>
                <c:pt idx="1">
                  <c:v>0.45</c:v>
                </c:pt>
                <c:pt idx="2">
                  <c:v>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Кол.</c:v>
                </c:pt>
                <c:pt idx="1">
                  <c:v>Форма</c:v>
                </c:pt>
                <c:pt idx="2">
                  <c:v>Величіна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0.9</c:v>
                </c:pt>
                <c:pt idx="1">
                  <c:v>0.9</c:v>
                </c:pt>
                <c:pt idx="2">
                  <c:v>0.8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Кол.</c:v>
                </c:pt>
                <c:pt idx="1">
                  <c:v>Форма</c:v>
                </c:pt>
                <c:pt idx="2">
                  <c:v>Величіна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3875072"/>
        <c:axId val="203876608"/>
      </c:barChart>
      <c:catAx>
        <c:axId val="203875072"/>
        <c:scaling>
          <c:orientation val="minMax"/>
        </c:scaling>
        <c:delete val="0"/>
        <c:axPos val="b"/>
        <c:majorTickMark val="none"/>
        <c:minorTickMark val="none"/>
        <c:tickLblPos val="nextTo"/>
        <c:crossAx val="203876608"/>
        <c:crosses val="autoZero"/>
        <c:auto val="1"/>
        <c:lblAlgn val="ctr"/>
        <c:lblOffset val="100"/>
        <c:noMultiLvlLbl val="0"/>
      </c:catAx>
      <c:valAx>
        <c:axId val="203876608"/>
        <c:scaling>
          <c:orientation val="minMax"/>
          <c:max val="0.9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3875072"/>
        <c:crosses val="autoZero"/>
        <c:crossBetween val="between"/>
        <c:majorUnit val="0.1"/>
      </c:valAx>
    </c:plotArea>
    <c:plotVisOnly val="1"/>
    <c:dispBlanksAs val="gap"/>
    <c:showDLblsOverMax val="0"/>
  </c:chart>
  <c:spPr>
    <a:noFill/>
  </c:spPr>
  <c:txPr>
    <a:bodyPr/>
    <a:lstStyle/>
    <a:p>
      <a:pPr>
        <a:defRPr lang="uk-UA" sz="1800" noProof="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0.09698</cdr:x>
      <cdr:y>0.89933</cdr:y>
    </cdr:from>
    <cdr:to>
      <cdr:x>0.1378</cdr:x>
      <cdr:y>0.95772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855385" y="5544616"/>
          <a:ext cx="360040" cy="36004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>
            <a:shade val="50000"/>
          </a:schemeClr>
        </a:lnRef>
        <a:fillRef xmlns:a="http://schemas.openxmlformats.org/drawingml/2006/main" idx="1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0.42353</cdr:x>
      <cdr:y>0.89933</cdr:y>
    </cdr:from>
    <cdr:to>
      <cdr:x>0.46435</cdr:x>
      <cdr:y>0.95772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735705" y="5544616"/>
          <a:ext cx="360040" cy="360040"/>
        </a:xfrm>
        <a:prstGeom xmlns:a="http://schemas.openxmlformats.org/drawingml/2006/main" prst="rect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solidFill>
            <a:srgbClr val="BD260D"/>
          </a:solidFill>
        </a:ln>
      </cdr:spPr>
      <cdr:style>
        <a:lnRef xmlns:a="http://schemas.openxmlformats.org/drawingml/2006/main" idx="2">
          <a:schemeClr val="dk1">
            <a:shade val="50000"/>
          </a:schemeClr>
        </a:lnRef>
        <a:fillRef xmlns:a="http://schemas.openxmlformats.org/drawingml/2006/main" idx="1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0.15412</cdr:x>
      <cdr:y>0.85169</cdr:y>
    </cdr:from>
    <cdr:to>
      <cdr:x>0.41536</cdr:x>
      <cdr:y>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59441" y="5250904"/>
          <a:ext cx="230425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0.14621</cdr:x>
      <cdr:y>0.88765</cdr:y>
    </cdr:from>
    <cdr:to>
      <cdr:x>0.39112</cdr:x>
      <cdr:y>0.99276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289641" y="5472608"/>
          <a:ext cx="2160240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uk-UA" sz="2800" dirty="0" smtClean="0"/>
            <a:t>- вересень</a:t>
          </a:r>
          <a:endParaRPr lang="ru-RU" sz="2800" dirty="0"/>
        </a:p>
      </cdr:txBody>
    </cdr:sp>
  </cdr:relSizeAnchor>
  <cdr:relSizeAnchor xmlns:cdr="http://schemas.openxmlformats.org/drawingml/2006/chartDrawing">
    <cdr:from>
      <cdr:x>0.47276</cdr:x>
      <cdr:y>0.88765</cdr:y>
    </cdr:from>
    <cdr:to>
      <cdr:x>0.69318</cdr:x>
      <cdr:y>0.99368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69961" y="5472608"/>
          <a:ext cx="1944216" cy="653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uk-UA" sz="2800" dirty="0" smtClean="0"/>
            <a:t>- квітень</a:t>
          </a:r>
          <a:endParaRPr lang="ru-RU" sz="2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3349C-B6D1-4FAC-ABF2-EBE7871155E3}" type="datetimeFigureOut">
              <a:rPr lang="ru-RU" smtClean="0"/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C72B5-29F6-47B6-B365-CF0DCE0D78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38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72B5-29F6-47B6-B365-CF0DCE0D78D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886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655309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00166" y="4432185"/>
            <a:ext cx="6357982" cy="2425815"/>
          </a:xfrm>
          <a:prstGeom prst="rect">
            <a:avLst/>
          </a:prstGeom>
        </p:spPr>
      </p:pic>
      <p:pic>
        <p:nvPicPr>
          <p:cNvPr id="8" name="Рисунок 7" descr="2655256.png"/>
          <p:cNvPicPr>
            <a:picLocks noChangeAspect="1"/>
          </p:cNvPicPr>
          <p:nvPr userDrawn="1"/>
        </p:nvPicPr>
        <p:blipFill>
          <a:blip r:embed="rId3"/>
          <a:srcRect l="30304" b="9468"/>
          <a:stretch>
            <a:fillRect/>
          </a:stretch>
        </p:blipFill>
        <p:spPr>
          <a:xfrm>
            <a:off x="0" y="1714488"/>
            <a:ext cx="3286084" cy="5143512"/>
          </a:xfrm>
          <a:prstGeom prst="rect">
            <a:avLst/>
          </a:prstGeom>
        </p:spPr>
      </p:pic>
      <p:pic>
        <p:nvPicPr>
          <p:cNvPr id="14" name="Рисунок 13" descr="2655300.png"/>
          <p:cNvPicPr>
            <a:picLocks noChangeAspect="1"/>
          </p:cNvPicPr>
          <p:nvPr userDrawn="1"/>
        </p:nvPicPr>
        <p:blipFill>
          <a:blip r:embed="rId4"/>
          <a:srcRect r="11768"/>
          <a:stretch>
            <a:fillRect/>
          </a:stretch>
        </p:blipFill>
        <p:spPr>
          <a:xfrm>
            <a:off x="928662" y="3071810"/>
            <a:ext cx="2571736" cy="3585133"/>
          </a:xfrm>
          <a:prstGeom prst="rect">
            <a:avLst/>
          </a:prstGeom>
        </p:spPr>
      </p:pic>
      <p:pic>
        <p:nvPicPr>
          <p:cNvPr id="15" name="Рисунок 14" descr="2655300.png"/>
          <p:cNvPicPr>
            <a:picLocks noChangeAspect="1"/>
          </p:cNvPicPr>
          <p:nvPr userDrawn="1"/>
        </p:nvPicPr>
        <p:blipFill>
          <a:blip r:embed="rId4"/>
          <a:srcRect r="11768" b="16311"/>
          <a:stretch>
            <a:fillRect/>
          </a:stretch>
        </p:blipFill>
        <p:spPr>
          <a:xfrm>
            <a:off x="2214546" y="3857628"/>
            <a:ext cx="2571736" cy="3000372"/>
          </a:xfrm>
          <a:prstGeom prst="rect">
            <a:avLst/>
          </a:prstGeom>
        </p:spPr>
      </p:pic>
      <p:pic>
        <p:nvPicPr>
          <p:cNvPr id="16" name="Рисунок 15" descr="2655309.png"/>
          <p:cNvPicPr>
            <a:picLocks noChangeAspect="1"/>
          </p:cNvPicPr>
          <p:nvPr userDrawn="1"/>
        </p:nvPicPr>
        <p:blipFill>
          <a:blip r:embed="rId2"/>
          <a:srcRect r="42015"/>
          <a:stretch>
            <a:fillRect/>
          </a:stretch>
        </p:blipFill>
        <p:spPr>
          <a:xfrm>
            <a:off x="1142976" y="5071763"/>
            <a:ext cx="2714644" cy="1786237"/>
          </a:xfrm>
          <a:prstGeom prst="rect">
            <a:avLst/>
          </a:prstGeom>
        </p:spPr>
      </p:pic>
      <p:pic>
        <p:nvPicPr>
          <p:cNvPr id="13" name="Рисунок 12" descr="2655311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86248" y="5500702"/>
            <a:ext cx="4089501" cy="1472220"/>
          </a:xfrm>
          <a:prstGeom prst="rect">
            <a:avLst/>
          </a:prstGeom>
        </p:spPr>
      </p:pic>
      <p:pic>
        <p:nvPicPr>
          <p:cNvPr id="11" name="Рисунок 10" descr="7150.jpg"/>
          <p:cNvPicPr>
            <a:picLocks noChangeAspect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4857760"/>
            <a:ext cx="1690678" cy="1141208"/>
          </a:xfrm>
          <a:prstGeom prst="rect">
            <a:avLst/>
          </a:prstGeom>
        </p:spPr>
      </p:pic>
      <p:pic>
        <p:nvPicPr>
          <p:cNvPr id="9" name="Рисунок 8" descr="2655300.png"/>
          <p:cNvPicPr>
            <a:picLocks noChangeAspect="1"/>
          </p:cNvPicPr>
          <p:nvPr userDrawn="1"/>
        </p:nvPicPr>
        <p:blipFill>
          <a:blip r:embed="rId4"/>
          <a:srcRect r="16670" b="10333"/>
          <a:stretch>
            <a:fillRect/>
          </a:stretch>
        </p:blipFill>
        <p:spPr>
          <a:xfrm>
            <a:off x="6715140" y="3643314"/>
            <a:ext cx="2428860" cy="32146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Рамка 1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37"/>
            </a:avLst>
          </a:prstGeom>
          <a:solidFill>
            <a:srgbClr val="AFDC7E"/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655300.png"/>
          <p:cNvPicPr>
            <a:picLocks noChangeAspect="1"/>
          </p:cNvPicPr>
          <p:nvPr userDrawn="1"/>
        </p:nvPicPr>
        <p:blipFill>
          <a:blip r:embed="rId2"/>
          <a:srcRect r="10056" b="5367"/>
          <a:stretch>
            <a:fillRect/>
          </a:stretch>
        </p:blipFill>
        <p:spPr>
          <a:xfrm>
            <a:off x="6572232" y="3529811"/>
            <a:ext cx="2571768" cy="3328189"/>
          </a:xfrm>
          <a:prstGeom prst="rect">
            <a:avLst/>
          </a:prstGeom>
        </p:spPr>
      </p:pic>
      <p:pic>
        <p:nvPicPr>
          <p:cNvPr id="10" name="Рисунок 9" descr="2655311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2066" y="5500702"/>
            <a:ext cx="3494186" cy="1357298"/>
          </a:xfrm>
          <a:prstGeom prst="rect">
            <a:avLst/>
          </a:prstGeom>
        </p:spPr>
      </p:pic>
      <p:pic>
        <p:nvPicPr>
          <p:cNvPr id="11" name="Рисунок 10" descr="7150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60" y="4786322"/>
            <a:ext cx="1690678" cy="11412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655300.png"/>
          <p:cNvPicPr>
            <a:picLocks noChangeAspect="1"/>
          </p:cNvPicPr>
          <p:nvPr userDrawn="1"/>
        </p:nvPicPr>
        <p:blipFill>
          <a:blip r:embed="rId2"/>
          <a:srcRect r="22900" b="12623"/>
          <a:stretch>
            <a:fillRect/>
          </a:stretch>
        </p:blipFill>
        <p:spPr>
          <a:xfrm>
            <a:off x="6786578" y="3571876"/>
            <a:ext cx="2357422" cy="3286124"/>
          </a:xfrm>
          <a:prstGeom prst="rect">
            <a:avLst/>
          </a:prstGeom>
        </p:spPr>
      </p:pic>
      <p:pic>
        <p:nvPicPr>
          <p:cNvPr id="8" name="Рисунок 7" descr="2655300.png"/>
          <p:cNvPicPr>
            <a:picLocks noChangeAspect="1"/>
          </p:cNvPicPr>
          <p:nvPr userDrawn="1"/>
        </p:nvPicPr>
        <p:blipFill>
          <a:blip r:embed="rId2"/>
          <a:srcRect r="13554" b="35418"/>
          <a:stretch>
            <a:fillRect/>
          </a:stretch>
        </p:blipFill>
        <p:spPr>
          <a:xfrm>
            <a:off x="5715008" y="4429132"/>
            <a:ext cx="2643174" cy="24288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37"/>
            </a:avLst>
          </a:prstGeom>
          <a:solidFill>
            <a:srgbClr val="AFDC7E"/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142844" y="6429396"/>
            <a:ext cx="5693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Б.Т.В.</a:t>
            </a:r>
            <a:endParaRPr lang="ru-RU" sz="11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537"/>
            </a:avLst>
          </a:prstGeom>
          <a:solidFill>
            <a:srgbClr val="AFDC7E"/>
          </a:solidFill>
          <a:ln>
            <a:solidFill>
              <a:srgbClr val="339933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4029" y="965169"/>
            <a:ext cx="7671226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err="1" smtClean="0">
                <a:ln w="11430">
                  <a:solidFill>
                    <a:srgbClr val="006600"/>
                  </a:solidFill>
                </a:ln>
                <a:solidFill>
                  <a:srgbClr val="AFDC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Комунальний</a:t>
            </a:r>
            <a:r>
              <a:rPr lang="ru-RU" sz="4800" b="1" i="1" spc="50" dirty="0" smtClean="0">
                <a:ln w="11430">
                  <a:solidFill>
                    <a:srgbClr val="006600"/>
                  </a:solidFill>
                </a:ln>
                <a:solidFill>
                  <a:srgbClr val="AFDC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заклад</a:t>
            </a:r>
            <a:r>
              <a:rPr lang="uk-UA" sz="4800" b="1" i="1" spc="50" dirty="0">
                <a:ln w="11430">
                  <a:solidFill>
                    <a:srgbClr val="006600"/>
                  </a:solidFill>
                </a:ln>
                <a:solidFill>
                  <a:srgbClr val="AFDC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4800" b="1" i="1" spc="50" dirty="0" smtClean="0">
              <a:ln w="11430">
                <a:solidFill>
                  <a:srgbClr val="006600"/>
                </a:solidFill>
              </a:ln>
              <a:solidFill>
                <a:srgbClr val="AFDC7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i="1" spc="50" dirty="0" smtClean="0">
                <a:ln w="11430">
                  <a:solidFill>
                    <a:srgbClr val="006600"/>
                  </a:solidFill>
                </a:ln>
                <a:solidFill>
                  <a:srgbClr val="AFDC7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«Дошкільний навчальний заклад (ясла-садок) №199 Харківської міської ради»</a:t>
            </a:r>
            <a:endParaRPr lang="ru-RU" sz="4800" b="1" i="1" spc="50" dirty="0" smtClean="0">
              <a:ln w="11430">
                <a:solidFill>
                  <a:srgbClr val="006600"/>
                </a:solidFill>
              </a:ln>
              <a:solidFill>
                <a:srgbClr val="AFDC7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123349"/>
              </p:ext>
            </p:extLst>
          </p:nvPr>
        </p:nvGraphicFramePr>
        <p:xfrm>
          <a:off x="2427841" y="1409542"/>
          <a:ext cx="4288317" cy="490728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38261"/>
                <a:gridCol w="1722694"/>
                <a:gridCol w="2027362"/>
              </a:tblGrid>
              <a:tr h="167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Місяць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                                   Вересень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</a:tr>
              <a:tr h="167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</a:t>
                      </a:r>
                      <a:r>
                        <a:rPr lang="uk-UA" sz="1000">
                          <a:effectLst/>
                        </a:rPr>
                        <a:t> тиждень,</a:t>
                      </a:r>
                      <a:r>
                        <a:rPr lang="en-US" sz="1000">
                          <a:effectLst/>
                        </a:rPr>
                        <a:t>II</a:t>
                      </a:r>
                      <a:r>
                        <a:rPr lang="uk-UA" sz="1000">
                          <a:effectLst/>
                        </a:rPr>
                        <a:t> тиждень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III</a:t>
                      </a:r>
                      <a:r>
                        <a:rPr lang="uk-UA" sz="1000">
                          <a:effectLst/>
                        </a:rPr>
                        <a:t> тиждень,</a:t>
                      </a:r>
                      <a:r>
                        <a:rPr lang="en-US" sz="1000">
                          <a:effectLst/>
                        </a:rPr>
                        <a:t>IV</a:t>
                      </a:r>
                      <a:r>
                        <a:rPr lang="uk-UA" sz="1000">
                          <a:effectLst/>
                        </a:rPr>
                        <a:t> тиждень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</a:tr>
              <a:tr h="3352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Тема блоку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Раді ми діток вітати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Цікаво дітям у садочку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</a:tr>
              <a:tr h="1005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Тема дня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Давайте познайомимось.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У нас в гостях лялька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Марічка.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Виховані малюки.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Дошкільнята - дружні малята.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Узагальнення.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Ох і гарна в нас кімната.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Мої друзі у садочку.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Хто піклується про нас у групі.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Куточок природи.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- Наш майданчик.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</a:tr>
              <a:tr h="2849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Тема заняття 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uk-UA" sz="1000">
                          <a:effectLst/>
                        </a:rPr>
                        <a:t>"Чарівні мотрійки"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Мета: вчити дітей розрізняти величину іграшок,добирати частини відповідної величини,засвоїти порядок складанняРозвивати пам’ять,мислення,увагу,дрібну моторику рук,мовлення.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80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uk-UA" sz="1000">
                          <a:effectLst/>
                        </a:rPr>
                        <a:t>"Цікаві пірамідки"</a:t>
                      </a: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>
                          <a:effectLst/>
                        </a:rPr>
                        <a:t>Мета: вчити дітей розрізняти величину кілець, групувати кільця за кольором,збирати пірамідки з 4-5 однокольорових та різнокольорових кілець,які послідовно зменшуються.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/>
                        <a:buChar char=""/>
                      </a:pPr>
                      <a:r>
                        <a:rPr lang="uk-UA" sz="1000" dirty="0">
                          <a:effectLst/>
                        </a:rPr>
                        <a:t>«Машинки»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</a:rPr>
                        <a:t>Мета: учити розрізняти поняття за кількістю</a:t>
                      </a:r>
                      <a:r>
                        <a:rPr lang="uk-UA" sz="1000" dirty="0" smtClean="0">
                          <a:effectLst/>
                        </a:rPr>
                        <a:t>: багато, мало, один</a:t>
                      </a:r>
                      <a:r>
                        <a:rPr lang="uk-UA" sz="1000" dirty="0">
                          <a:effectLst/>
                        </a:rPr>
                        <a:t>;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</a:rPr>
                        <a:t>із частин складати  ціле;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</a:rPr>
                        <a:t>формувати уявлення про величину предметів</a:t>
                      </a:r>
                      <a:r>
                        <a:rPr lang="uk-UA" sz="1000" dirty="0" smtClean="0">
                          <a:effectLst/>
                        </a:rPr>
                        <a:t>; знайомити </a:t>
                      </a:r>
                      <a:r>
                        <a:rPr lang="uk-UA" sz="1000" dirty="0">
                          <a:effectLst/>
                        </a:rPr>
                        <a:t>з назвою кольорів. Розвивати пам’ять</a:t>
                      </a:r>
                      <a:r>
                        <a:rPr lang="uk-UA" sz="1000" dirty="0" smtClean="0">
                          <a:effectLst/>
                        </a:rPr>
                        <a:t>, мислення, мовлення</a:t>
                      </a:r>
                      <a:r>
                        <a:rPr lang="uk-UA" sz="1000" dirty="0">
                          <a:effectLst/>
                        </a:rPr>
                        <a:t>.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dirty="0">
                          <a:effectLst/>
                        </a:rPr>
                        <a:t>Матеріал: іграшкові машинки</a:t>
                      </a:r>
                      <a:r>
                        <a:rPr lang="uk-UA" sz="1000" dirty="0" smtClean="0">
                          <a:effectLst/>
                        </a:rPr>
                        <a:t>, кубики</a:t>
                      </a:r>
                      <a:r>
                        <a:rPr lang="uk-UA" sz="1000" dirty="0">
                          <a:effectLst/>
                        </a:rPr>
                        <a:t>, площині зображення машин (частини) 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53" marR="46853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72618" y="676861"/>
            <a:ext cx="859876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Орієнтовне перспективне планування занять з сенсорного виховання за блоками (3-й рік життя)</a:t>
            </a:r>
            <a:endParaRPr kumimoji="0" lang="uk-UA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2050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630372"/>
              </p:ext>
            </p:extLst>
          </p:nvPr>
        </p:nvGraphicFramePr>
        <p:xfrm>
          <a:off x="1483153" y="1600200"/>
          <a:ext cx="6177694" cy="466326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44321"/>
                <a:gridCol w="1544321"/>
                <a:gridCol w="1544321"/>
                <a:gridCol w="1544731"/>
              </a:tblGrid>
              <a:tr h="3168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1 тиждень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2тиждень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3тиждень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 </a:t>
                      </a:r>
                      <a:endParaRPr lang="ru-RU" sz="7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4тиждень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  <a:tr h="42091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дидактична гра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«Цікава коробка»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Мета: продовжувати знайомити малят з предметами різної форми та величини. Здійснювати вибір предметів двох різних форм та трьох величин: великий, менший, найменший. Вчити діяти за словесною інструкцією дорослого.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Матеріал: коробка з прорізами у вигляді квадратів та кругів різної величини.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Ускладнення: призма трьох величин.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дидактична гра «</a:t>
                      </a:r>
                      <a:r>
                        <a:rPr lang="uk-UA" sz="900" dirty="0" err="1" smtClean="0">
                          <a:effectLst/>
                        </a:rPr>
                        <a:t>Збери</a:t>
                      </a:r>
                      <a:r>
                        <a:rPr lang="uk-UA" sz="900" dirty="0" smtClean="0">
                          <a:effectLst/>
                        </a:rPr>
                        <a:t> </a:t>
                      </a:r>
                      <a:r>
                        <a:rPr lang="uk-UA" sz="900" dirty="0">
                          <a:effectLst/>
                        </a:rPr>
                        <a:t>пірамідку»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Мета: вчити збирати пірамідку з 3-х - 4-х </a:t>
                      </a:r>
                      <a:r>
                        <a:rPr lang="uk-UA" sz="900" dirty="0" err="1">
                          <a:effectLst/>
                        </a:rPr>
                        <a:t>кілець</a:t>
                      </a:r>
                      <a:r>
                        <a:rPr lang="uk-UA" sz="900" dirty="0">
                          <a:effectLst/>
                        </a:rPr>
                        <a:t>, які поступово зменшуються     на стрижні. Розвивати більш    тонке диференціювання при  виборі предметів різних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величин.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Матеріал: однокольорова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пірамідка з 4-ти </a:t>
                      </a:r>
                      <a:r>
                        <a:rPr lang="uk-UA" sz="900" dirty="0" err="1">
                          <a:effectLst/>
                        </a:rPr>
                        <a:t>кілець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дидактична гра «</a:t>
                      </a:r>
                      <a:r>
                        <a:rPr lang="uk-UA" sz="900" dirty="0" err="1" smtClean="0">
                          <a:effectLst/>
                        </a:rPr>
                        <a:t>Збери</a:t>
                      </a:r>
                      <a:r>
                        <a:rPr lang="uk-UA" sz="900" dirty="0" smtClean="0">
                          <a:effectLst/>
                        </a:rPr>
                        <a:t>  пірамідку</a:t>
                      </a:r>
                      <a:r>
                        <a:rPr lang="uk-UA" sz="900" dirty="0">
                          <a:effectLst/>
                        </a:rPr>
                        <a:t>»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Мета: вчити збирати пірамідку з 4-х - 5-х </a:t>
                      </a:r>
                      <a:r>
                        <a:rPr lang="uk-UA" sz="900" dirty="0" err="1">
                          <a:effectLst/>
                        </a:rPr>
                        <a:t>кілець</a:t>
                      </a:r>
                      <a:r>
                        <a:rPr lang="uk-UA" sz="900" dirty="0">
                          <a:effectLst/>
                        </a:rPr>
                        <a:t>, </a:t>
                      </a:r>
                      <a:r>
                        <a:rPr lang="uk-UA" sz="900" dirty="0" smtClean="0">
                          <a:effectLst/>
                        </a:rPr>
                        <a:t> які </a:t>
                      </a:r>
                      <a:r>
                        <a:rPr lang="uk-UA" sz="900" dirty="0">
                          <a:effectLst/>
                        </a:rPr>
                        <a:t>поступово зменшуються на стрижні. Розвивати більш тонке диференціювання при виборі предметів різних величин.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Матеріал: однокольорова пірамідка з 5-ти </a:t>
                      </a:r>
                      <a:r>
                        <a:rPr lang="uk-UA" sz="900" dirty="0" err="1">
                          <a:effectLst/>
                        </a:rPr>
                        <a:t>кілець</a:t>
                      </a:r>
                      <a:r>
                        <a:rPr lang="uk-UA" sz="900" dirty="0">
                          <a:effectLst/>
                        </a:rPr>
                        <a:t> 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276" marR="44276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267744" y="337592"/>
            <a:ext cx="453643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Перспективне планування дидактичних ігор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міні-занять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сенсорного 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 </a:t>
            </a:r>
            <a:r>
              <a:rPr lang="uk-UA" sz="2800" dirty="0" smtClean="0">
                <a:latin typeface="Monotype Corsiva" panose="03010101010201010101" pitchFamily="66" charset="0"/>
              </a:rPr>
              <a:t/>
            </a:r>
            <a:br>
              <a:rPr lang="uk-UA" sz="2800" dirty="0" smtClean="0">
                <a:latin typeface="Monotype Corsiva" panose="03010101010201010101" pitchFamily="66" charset="0"/>
              </a:rPr>
            </a:b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Вересень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35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групі створено </a:t>
            </a:r>
            <a:r>
              <a:rPr lang="uk-UA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освітньо</a:t>
            </a:r>
            <a: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-виховне середовище, спрямоване на виховання цілісної, гармонійної особистості, а не лише на формування певного інтелектуального рівня. </a:t>
            </a:r>
            <a:br>
              <a:rPr lang="uk-U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2986075" cy="21735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666" y="1125891"/>
            <a:ext cx="2868817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941" y="1024619"/>
            <a:ext cx="2873725" cy="4379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99" y="980727"/>
            <a:ext cx="2848973" cy="31890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666" y="4623804"/>
            <a:ext cx="2756357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13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8229600" cy="4680520"/>
          </a:xfrm>
        </p:spPr>
        <p:txBody>
          <a:bodyPr anchor="ctr">
            <a:normAutofit/>
          </a:bodyPr>
          <a:lstStyle/>
          <a:p>
            <a:pPr algn="just"/>
            <a:r>
              <a:rPr lang="uk-UA" sz="2800" b="0" i="1" dirty="0" smtClean="0">
                <a:latin typeface="Times New Roman" pitchFamily="18" charset="0"/>
                <a:cs typeface="Times New Roman" pitchFamily="18" charset="0"/>
              </a:rPr>
              <a:t>    Всю свою роботу я ґрунтую на провідних принципах дошкільної освіти: на особистісно-орієнтованій взаємодію дорослого з дитиною та балансі всіх видів дитячої діяльності; орієнтую не на навчання, а на розвиток, на психологічний комфорт малюка, підготовку його до навчання взагалі.</a:t>
            </a:r>
            <a:endParaRPr lang="ru-RU" sz="2800" b="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РАБОТА\ольга вячес ПРЕЗЕНТАЦИЯ\Новая папка\DSC_29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48" y="3573016"/>
            <a:ext cx="3496132" cy="23156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3796045" cy="2609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7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 anchor="t">
            <a:normAutofit/>
          </a:bodyPr>
          <a:lstStyle/>
          <a:p>
            <a:pPr algn="l"/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		Дидактичні принципи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Принцип наочності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Принцип свідомості й активності</a:t>
            </a:r>
            <a:br>
              <a:rPr lang="uk-UA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Принцип індивідуального підходу до дітей</a:t>
            </a:r>
            <a:br>
              <a:rPr lang="uk-UA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Принцип систематичності й послідовності</a:t>
            </a:r>
            <a:br>
              <a:rPr lang="uk-UA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  Принцип диференціювання</a:t>
            </a:r>
            <a:br>
              <a:rPr lang="uk-UA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11560" y="1174304"/>
            <a:ext cx="144016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1560" y="1556792"/>
            <a:ext cx="144016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1560" y="1988840"/>
            <a:ext cx="144016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11560" y="2420888"/>
            <a:ext cx="144016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1560" y="2852936"/>
            <a:ext cx="144016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D:\РАБОТА\ольга вячес ПРЕЗЕНТАЦИЯ\Новая папка\DSC_3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23154" y="3521974"/>
            <a:ext cx="3109717" cy="2059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D:\РАБОТА\ольга вячес ПРЕЗЕНТАЦИЯ\видео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671708" cy="2072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45024"/>
            <a:ext cx="3091193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178698"/>
          </a:xfrm>
        </p:spPr>
        <p:txBody>
          <a:bodyPr>
            <a:noAutofit/>
          </a:bodyPr>
          <a:lstStyle/>
          <a:p>
            <a:pPr algn="l"/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Індивідуальний підхід є запорука ефективності педагогічного процесу.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Варто відмітити, що сутність і складність індивідуалізації виховання: в гармонійному поєднанні розвитку індивідуальності кожної дитини в усій її своєрідності з розвитком діяльності різноманітного за змістом колективного життя. Отже, я завжди намагаюся врахувати індивідуальну своєрідність, неповторність кожної дитини як особистості під час її діяльності у колективі.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3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32656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Важливим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фактором планування занять є принцип послідовності, який передбачає поступове ускладнення. </a:t>
            </a:r>
            <a:br>
              <a:rPr lang="uk-UA" sz="2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Систематичність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є одним із головних принципів організації процесу навчання, тому в своїй роботі використовую принцип повторюваності занять з її послідовним ускладненням програмного змісту.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РАБОТА\ольга вячес ПРЕЗЕНТАЦИЯ\ПРЕЗИНТАЦИЯ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49" y="2852936"/>
            <a:ext cx="2592288" cy="2429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D:\РАБОТА\ольга вячес ПРЕЗЕНТАЦИЯ\ПРЕЗИНТАЦИЯ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204" y="3284983"/>
            <a:ext cx="2704280" cy="2534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4" name="Picture 4" descr="D:\РАБОТА\ольга вячес ПРЕЗЕНТАЦИЯ\ПРЕЗИНТАЦИЯ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56" y="3789040"/>
            <a:ext cx="2684899" cy="2515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443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Оля\Pictures\img108мм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7340"/>
            <a:ext cx="2552013" cy="3635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Оля\Pictures\img104мм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25" y="297340"/>
            <a:ext cx="2453761" cy="3635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H:\05.01.2016\19.картинки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531" y="404664"/>
            <a:ext cx="2564199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6" name="Picture 2" descr="D:\РАБОТА\ольга вячес ПРЕЗЕНТАЦИЯ\видео\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05154"/>
            <a:ext cx="3077522" cy="2314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3671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Формувати сенсорну культуру дитини доцільно через інтегровані заняття 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1888"/>
            <a:ext cx="2734669" cy="1812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2808312" cy="4489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242" y="3573016"/>
            <a:ext cx="2016224" cy="2999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60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270218" cy="3564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68960"/>
            <a:ext cx="2673171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3066667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47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908720"/>
            <a:ext cx="7772400" cy="3024336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Сенсорне</a:t>
            </a: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основа 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розумового</a:t>
            </a: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дитини</a:t>
            </a:r>
            <a:endParaRPr lang="ru-RU" sz="4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аннього</a:t>
            </a:r>
            <a:r>
              <a:rPr lang="ru-RU" sz="4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віку</a:t>
            </a:r>
            <a:endParaRPr lang="ru-RU" sz="4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611560" y="3789040"/>
            <a:ext cx="7988424" cy="106813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Вихователь вищої категорії </a:t>
            </a:r>
          </a:p>
          <a:p>
            <a:pPr algn="r"/>
            <a:r>
              <a:rPr lang="uk-UA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Тимошенко Ольга </a:t>
            </a:r>
            <a:r>
              <a:rPr lang="uk-UA" sz="4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Вячеславівна</a:t>
            </a:r>
            <a:r>
              <a:rPr lang="uk-UA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057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03" y="260648"/>
            <a:ext cx="4345746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474" y="248866"/>
            <a:ext cx="4345746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03" y="3212976"/>
            <a:ext cx="434574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49" y="3188196"/>
            <a:ext cx="4424224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890666"/>
          </a:xfrm>
        </p:spPr>
        <p:txBody>
          <a:bodyPr>
            <a:noAutofit/>
          </a:bodyPr>
          <a:lstStyle/>
          <a:p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Ефективна педагогічна робота передбачає не лише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усвідомлення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суті того чи іншого її напрямку, а і вміння оптимально організувати її та здійснити експертизу зробленого, оцінити реальний ступінь особистісного зростання конкретної дитини і групи взагалі</a:t>
            </a:r>
            <a:br>
              <a:rPr lang="uk-UA" sz="28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Таким чином, з'явилась необхідність в моніторингових дослідженнях, які стали для мене обов'язковою та найважливішою складовою процесу управління навчально-виховним процесом у формуванні сенсорної культури малят.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07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-328810"/>
            <a:ext cx="8496944" cy="7186810"/>
          </a:xfrm>
        </p:spPr>
        <p:txBody>
          <a:bodyPr>
            <a:noAutofit/>
          </a:bodyPr>
          <a:lstStyle/>
          <a:p>
            <a:pPr algn="l"/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Для вивчення засвоєння сенсорних еталонів дітьми я 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розробила </a:t>
            </a:r>
            <a:r>
              <a:rPr lang="uk-UA" sz="2200" i="1" dirty="0" err="1" smtClean="0">
                <a:latin typeface="Times New Roman" pitchFamily="18" charset="0"/>
                <a:cs typeface="Times New Roman" pitchFamily="18" charset="0"/>
              </a:rPr>
              <a:t>факторно-критеріальну</a:t>
            </a:r>
            <a:r>
              <a:rPr lang="uk-UA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модель навчальної діяльності дітей, де під фактором приймається сукупність простих властивостей предмета (форма, колір, величина, тощо), а під критеріями – напрям її прояву, наприклад: вміння розрізняти п'ять геометричних форм, групувати за формою, співвідносити за формою, вміння врахувати форму предметів, тощо.</a:t>
            </a:r>
            <a:br>
              <a:rPr lang="uk-UA" sz="2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У визначенні критеріїв я спиралась на такі основні положення: </a:t>
            </a:r>
            <a:br>
              <a:rPr lang="uk-UA" sz="2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- Критерії оцінки якості навчально-виховного процесу мають визначатися відповідно до мети, програмових вимог, вікових особливостей дітей;</a:t>
            </a:r>
            <a:br>
              <a:rPr lang="uk-UA" sz="2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- Кількість критеріїв має бути мінімальною, але достатньою для оцінки основних параметрів;</a:t>
            </a:r>
            <a:br>
              <a:rPr lang="uk-UA" sz="2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- Оцінка результативності можлива лише у взаємозв'язку всіх критеріїв;</a:t>
            </a:r>
            <a:br>
              <a:rPr lang="uk-UA" sz="2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- Критерії мають руховий характер і можуть змінюватися в зв'язку з нестачею інформації про розвиток життєвої компетентності дитини в різних соціальних інстанціях.</a:t>
            </a:r>
            <a:endParaRPr lang="ru-RU" sz="22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01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>
            <a:no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Критерії розроблялися для п'яти рівнів.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Перший та другий рівні є низький і критичний. Діти цих рівнів мають обмежені знання, які не застосовуються на практиці.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Третій рівень – допустимий. Діти цього рівня мають недостатні знання, вміння, навички з сенсорного виховання, виникають проблеми з використанням цих знань в повсякденному житті.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Четвертий рівень – достатній. Критерії цього рівня відповідають вимогам Базового компоненту та програми «Дитина».</a:t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П'ятий рівень, самий високий – оптимальній, (діти виконують завдання на творчому рівні). Критерії оптимального рівня розраховані на здібних дітей і тому орієнтовані на випереджаюче навчання.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 Отримані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дані автоматично заносяться у таблиці за допомогою яких можна відстежити динаміку розвитку як окремих компонентів навчальної діяльності так і її в цілому.</a:t>
            </a:r>
            <a:br>
              <a:rPr lang="uk-UA" sz="28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r>
              <a:rPr lang="uk-UA" sz="2800" i="1" dirty="0"/>
              <a:t/>
            </a:r>
            <a:br>
              <a:rPr lang="uk-UA" sz="2800" i="1" dirty="0"/>
            </a:br>
            <a:endParaRPr lang="ru-RU" sz="2800" i="1" dirty="0"/>
          </a:p>
        </p:txBody>
      </p:sp>
      <p:pic>
        <p:nvPicPr>
          <p:cNvPr id="2050" name="Picture 2" descr="H:\05.01.2016\img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5904656" cy="429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87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373616" cy="1143000"/>
          </a:xfrm>
        </p:spPr>
        <p:txBody>
          <a:bodyPr>
            <a:noAutofit/>
          </a:bodyPr>
          <a:lstStyle/>
          <a:p>
            <a:pPr algn="l"/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Здобуті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результати виконують функцію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зворотного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зв'язку між станом засвоєння програмного матеріалу дитиною та педагогічними впливами вихователя.</a:t>
            </a:r>
            <a:r>
              <a:rPr lang="ru-RU" sz="2800" i="1" dirty="0"/>
              <a:t/>
            </a:r>
            <a:br>
              <a:rPr lang="ru-RU" sz="2800" i="1" dirty="0"/>
            </a:br>
            <a:endParaRPr lang="ru-RU" sz="28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20281282"/>
              </p:ext>
            </p:extLst>
          </p:nvPr>
        </p:nvGraphicFramePr>
        <p:xfrm>
          <a:off x="535846" y="3023103"/>
          <a:ext cx="4464496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18216152"/>
              </p:ext>
            </p:extLst>
          </p:nvPr>
        </p:nvGraphicFramePr>
        <p:xfrm>
          <a:off x="2483768" y="2965400"/>
          <a:ext cx="4248472" cy="3055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156176" y="3300373"/>
            <a:ext cx="288032" cy="288032"/>
          </a:xfrm>
          <a:prstGeom prst="rect">
            <a:avLst/>
          </a:prstGeom>
          <a:solidFill>
            <a:schemeClr val="tx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3835019"/>
            <a:ext cx="288032" cy="28803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61674" y="4358342"/>
            <a:ext cx="288032" cy="28803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67172" y="4847478"/>
            <a:ext cx="288032" cy="288032"/>
          </a:xfrm>
          <a:prstGeom prst="rect">
            <a:avLst/>
          </a:prstGeom>
          <a:solidFill>
            <a:srgbClr val="006600"/>
          </a:solidFill>
          <a:ln>
            <a:solidFill>
              <a:srgbClr val="33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67172" y="5335876"/>
            <a:ext cx="288032" cy="288032"/>
          </a:xfrm>
          <a:prstGeom prst="rect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0284" y="2387460"/>
            <a:ext cx="5925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Можна побудувати: колові діаграми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0232" y="3231178"/>
            <a:ext cx="1845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/>
              <a:t>н</a:t>
            </a:r>
            <a:r>
              <a:rPr lang="uk-UA" sz="2000" dirty="0" smtClean="0"/>
              <a:t>изький рівень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6636896" y="3778980"/>
            <a:ext cx="2108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критичний рівень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638450" y="4302303"/>
            <a:ext cx="22634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/>
              <a:t>д</a:t>
            </a:r>
            <a:r>
              <a:rPr lang="uk-UA" sz="2000" dirty="0" smtClean="0"/>
              <a:t>опустимий рівень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6636896" y="4791439"/>
            <a:ext cx="1986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достатній рівень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6636896" y="5269965"/>
            <a:ext cx="1991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оптимальний</a:t>
            </a:r>
          </a:p>
          <a:p>
            <a:r>
              <a:rPr lang="uk-UA" sz="2000" dirty="0"/>
              <a:t> </a:t>
            </a:r>
            <a:r>
              <a:rPr lang="uk-UA" sz="2000" dirty="0" smtClean="0"/>
              <a:t>            (високий)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1199594" y="6021287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вересень		    травень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87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878863425"/>
              </p:ext>
            </p:extLst>
          </p:nvPr>
        </p:nvGraphicFramePr>
        <p:xfrm>
          <a:off x="295548" y="404664"/>
          <a:ext cx="8820472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94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6408712"/>
          </a:xfrm>
        </p:spPr>
        <p:txBody>
          <a:bodyPr>
            <a:noAutofit/>
          </a:bodyPr>
          <a:lstStyle/>
          <a:p>
            <a:pPr algn="l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Висновок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Зросла активність дітей у творчих іграх, схильність до експериментування, дослідництва. Діти почали використовувати в іграх сенсорні еталони та коментувати свої дії;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поліпшились комунікативні навички;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відбулися позитивні зрушення в продуктовій діяльності:діти більше орієнтуються на кінцевий результат ніж на сам процес;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зросла пізнавальна активність дітей, інтерес до дослідження нових предметів;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з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являється здатність висловлювати прості припущення, робити висновки, встановлювати причинно-наслідкові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язки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, здійснювати операції;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посилились здатність до вольових дій: діяльність дітей стала більш цілеспрямованою,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росла роль мовлення в різних видах діяльності;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у дітей з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явилися вміння використовувати набуті знання в повсякденному житті, з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явились навички безпечної поведінки в довкіллі;</a:t>
            </a:r>
            <a:br>
              <a:rPr lang="uk-UA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- почали формуватися такі базові якості як самостійність, креативність, спостережливість.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57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6178698"/>
          </a:xfrm>
        </p:spPr>
        <p:txBody>
          <a:bodyPr>
            <a:normAutofit/>
          </a:bodyPr>
          <a:lstStyle/>
          <a:p>
            <a:r>
              <a:rPr lang="uk-UA" sz="8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Дякую за увагу! </a:t>
            </a:r>
            <a:endParaRPr lang="ru-RU" sz="8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3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Сенсорне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виховання спрямоване </a:t>
            </a:r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на формування повноцінного сприйняття навколишнього світу, виступає основою пізнання, першою сходинкою якого є чуттєвий досвід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АБОТА\ольга вячес ПРЕЗЕНТАЦИЯ\Новая папка\DSC_29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91" y="3429000"/>
            <a:ext cx="402259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РАБОТА\ольга вячес ПРЕЗЕНТАЦИЯ\Новая папка\DSC_29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922" y="3429000"/>
            <a:ext cx="4022588" cy="2664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3128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68552"/>
          </a:xfrm>
        </p:spPr>
        <p:txBody>
          <a:bodyPr>
            <a:noAutofit/>
          </a:bodyPr>
          <a:lstStyle/>
          <a:p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У міру оволодіння сенсорною культурою в дитини розширюються можливості сприйняття естетичних цінностей природи й суспільства, а зі сприйняття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предметів і явищ навколишнього світу починається пізнання. Саме тому сенсорні здібності є фундаментом розумового розвитку.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РАБОТА\ольга вячес ПРЕЗЕНТАЦИЯ\видео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56447"/>
            <a:ext cx="3327192" cy="2142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D:\РАБОТА\ольга вячес ПРЕЗЕНТАЦИЯ\видео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93096"/>
            <a:ext cx="3425561" cy="2206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1686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Сформувати креативну, а отже творчу особистість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неможливе </a:t>
            </a:r>
            <a:r>
              <a:rPr lang="uk-UA" sz="3200" i="1" dirty="0">
                <a:latin typeface="Times New Roman" pitchFamily="18" charset="0"/>
                <a:cs typeface="Times New Roman" pitchFamily="18" charset="0"/>
              </a:rPr>
              <a:t>без індивідуального досвіду, який формується в процесі пізнання світу, його сенсорних властивостей і робить процес пізнання розвивальним, сприятливим для розкриття внутрішніх особистісних сил.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РАБОТА\ольга вячес ПРЕЗЕНТАЦИЯ\видео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37595"/>
            <a:ext cx="3749747" cy="241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26794"/>
            <a:ext cx="3885317" cy="2636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3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3600" dirty="0" smtClean="0"/>
              <a:t>Основні напрями впливу сенсорного виховання на розвиток дитини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308324"/>
              </p:ext>
            </p:extLst>
          </p:nvPr>
        </p:nvGraphicFramePr>
        <p:xfrm>
          <a:off x="323528" y="1268760"/>
          <a:ext cx="8496945" cy="5171761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2832315"/>
                <a:gridCol w="2832315"/>
                <a:gridCol w="2832315"/>
              </a:tblGrid>
              <a:tr h="272664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За</a:t>
                      </a:r>
                      <a:r>
                        <a:rPr lang="uk-UA" sz="1400" b="0" i="1" dirty="0" err="1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гальний</a:t>
                      </a:r>
                      <a:endParaRPr lang="ru-RU" sz="1400" b="0" i="1" dirty="0">
                        <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i="1" dirty="0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Психічний</a:t>
                      </a:r>
                      <a:endParaRPr lang="ru-RU" sz="1400" b="0" i="1" dirty="0">
                        <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0" i="1" dirty="0" smtClean="0">
                          <a:ln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Фізіологічний</a:t>
                      </a:r>
                      <a:endParaRPr lang="ru-RU" sz="1400" b="0" i="1" dirty="0">
                        <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4393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Розвиває фізичні можливості дитини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становлення гармонійно</a:t>
                      </a:r>
                      <a:r>
                        <a:rPr lang="uk-UA" sz="1400" i="1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розвиненої особистості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Розвиток усіх аналізаторів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4393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Дає можливість оволодіти новими видами предметно-пізнавальної</a:t>
                      </a:r>
                      <a:r>
                        <a:rPr lang="uk-UA" sz="1400" i="1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діяльності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</a:t>
                      </a:r>
                      <a:r>
                        <a:rPr lang="uk-UA" sz="1400" i="1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для процесів адаптації та соціалізації дитини до навколишнього світу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Стимулювання ЦНС</a:t>
                      </a:r>
                      <a:r>
                        <a:rPr lang="uk-UA" sz="1400" i="1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дитини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4393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ефективного навчання та інших видів  діяльності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Розвиває увагу, спостережливість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Розвиток дрібної та загальної моторики дитини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3528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логіко-математичного розвитку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розвитку пізнавальних процесів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Розвиток координації</a:t>
                      </a:r>
                      <a:r>
                        <a:rPr lang="uk-UA" sz="1400" i="1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 рухів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3528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естетичного розвитку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Розвиває мислення дитини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3528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Забезпечує засвоєння сенсорних еталонів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інтелектуального розвитку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3528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створення креативної особистості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розвитку уяви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54393"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Основа для поповнення словникового запасу(активного та пасивного)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i="1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Times New Roman" pitchFamily="18" charset="0"/>
                          <a:cs typeface="Times New Roman" pitchFamily="18" charset="0"/>
                        </a:rPr>
                        <a:t>Впливає на розвиток усіх видів пам'яті</a:t>
                      </a:r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i="1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810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 rot="20360102">
            <a:off x="4793600" y="2062379"/>
            <a:ext cx="3650183" cy="1025584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Ознайомлення із сенсорними еталонами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1061249">
            <a:off x="771695" y="2139689"/>
            <a:ext cx="3752767" cy="914400"/>
          </a:xfrm>
          <a:prstGeom prst="ellipse">
            <a:avLst/>
          </a:prstGeom>
          <a:solidFill>
            <a:srgbClr val="AFDC7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Формування наочних уявлень про предмети та явища дійсності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827159" y="1844823"/>
            <a:ext cx="1512169" cy="1480117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Інтелектуальний розвиток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52194" y="3179309"/>
            <a:ext cx="3368291" cy="77704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Соціалізація дитини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 rot="19574985">
            <a:off x="2322263" y="3851917"/>
            <a:ext cx="2261676" cy="134418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600" dirty="0" smtClean="0">
              <a:solidFill>
                <a:schemeClr val="tx1"/>
              </a:solidFill>
            </a:endParaRPr>
          </a:p>
          <a:p>
            <a:pPr algn="ctr"/>
            <a:r>
              <a:rPr lang="uk-UA" sz="1600" dirty="0" smtClean="0">
                <a:solidFill>
                  <a:schemeClr val="tx1"/>
                </a:solidFill>
              </a:rPr>
              <a:t>Розвиток дрібної моторики </a:t>
            </a:r>
            <a:endParaRPr lang="ru-RU" sz="1600" dirty="0">
              <a:solidFill>
                <a:schemeClr val="tx1"/>
              </a:solidFill>
            </a:endParaRP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 rot="1690543">
            <a:off x="4219707" y="3974462"/>
            <a:ext cx="2336134" cy="1286522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Розвиток загальної моторики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 rot="389138">
            <a:off x="4805694" y="3267864"/>
            <a:ext cx="4056951" cy="100437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Розвиток усіх психічних процесів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650097" y="3041953"/>
            <a:ext cx="1866295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Сенсорний розвиток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539388"/>
            <a:ext cx="7967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Завдання сенсорного розвитку дітей 3-го року життя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19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845550" y="2852936"/>
            <a:ext cx="1472650" cy="1472650"/>
          </a:xfrm>
          <a:prstGeom prst="ellipse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Напрями роботи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95736" y="4790292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Розвиток комунікативних здібностей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759891" y="4844883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Розвиток розумових операцій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241565" y="2050087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Формування навичок саморегуляції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45550" y="725542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Розвиток дрібної моторики рук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18200" y="4797152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Створення розвивального середовища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516216" y="1924459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Формування психічних процесів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61542" y="873705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Формування системи сенсорних еталонів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03897" y="903306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Робота з батьками та педагогами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16216" y="3638824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Активізація словника дитини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41565" y="3614105"/>
            <a:ext cx="1472650" cy="147265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chemeClr val="tx1"/>
                </a:solidFill>
              </a:rPr>
              <a:t>Розвиток координації рухів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33" name="Прямая со стрелкой 32"/>
          <p:cNvCxnSpPr>
            <a:stCxn id="3" idx="0"/>
          </p:cNvCxnSpPr>
          <p:nvPr/>
        </p:nvCxnSpPr>
        <p:spPr>
          <a:xfrm flipV="1">
            <a:off x="4581875" y="2346355"/>
            <a:ext cx="0" cy="5065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3" idx="7"/>
          </p:cNvCxnSpPr>
          <p:nvPr/>
        </p:nvCxnSpPr>
        <p:spPr>
          <a:xfrm flipV="1">
            <a:off x="5102535" y="2346355"/>
            <a:ext cx="549585" cy="7222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5318200" y="3068601"/>
            <a:ext cx="1198016" cy="3285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318200" y="3789040"/>
            <a:ext cx="1126008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" idx="5"/>
          </p:cNvCxnSpPr>
          <p:nvPr/>
        </p:nvCxnSpPr>
        <p:spPr>
          <a:xfrm>
            <a:off x="5102535" y="4109921"/>
            <a:ext cx="549585" cy="734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3" idx="4"/>
          </p:cNvCxnSpPr>
          <p:nvPr/>
        </p:nvCxnSpPr>
        <p:spPr>
          <a:xfrm>
            <a:off x="4581875" y="4325586"/>
            <a:ext cx="0" cy="4647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3" idx="3"/>
          </p:cNvCxnSpPr>
          <p:nvPr/>
        </p:nvCxnSpPr>
        <p:spPr>
          <a:xfrm flipH="1">
            <a:off x="3347864" y="4109921"/>
            <a:ext cx="713351" cy="734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2843808" y="3789040"/>
            <a:ext cx="1001742" cy="3208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 flipV="1">
            <a:off x="2843808" y="3068601"/>
            <a:ext cx="1001742" cy="3285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3" idx="1"/>
          </p:cNvCxnSpPr>
          <p:nvPr/>
        </p:nvCxnSpPr>
        <p:spPr>
          <a:xfrm flipH="1" flipV="1">
            <a:off x="3491880" y="2375956"/>
            <a:ext cx="569335" cy="69264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411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5662"/>
          </a:xfrm>
        </p:spPr>
        <p:txBody>
          <a:bodyPr>
            <a:normAutofit fontScale="90000"/>
          </a:bodyPr>
          <a:lstStyle/>
          <a:p>
            <a:r>
              <a:rPr lang="uk-UA" sz="3300" dirty="0" smtClean="0">
                <a:latin typeface="Monotype Corsiva" panose="03010101010201010101" pitchFamily="66" charset="0"/>
                <a:cs typeface="Times New Roman" pitchFamily="18" charset="0"/>
              </a:rPr>
              <a:t>Важливою умовою ефективності </a:t>
            </a:r>
            <a:br>
              <a:rPr lang="uk-UA" sz="3300" dirty="0" smtClean="0"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uk-UA" sz="3300" dirty="0" smtClean="0">
                <a:latin typeface="Monotype Corsiva" panose="03010101010201010101" pitchFamily="66" charset="0"/>
                <a:cs typeface="Times New Roman" pitchFamily="18" charset="0"/>
              </a:rPr>
              <a:t>навчально-виховного процесу є планування.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579475"/>
              </p:ext>
            </p:extLst>
          </p:nvPr>
        </p:nvGraphicFramePr>
        <p:xfrm>
          <a:off x="683568" y="1484784"/>
          <a:ext cx="5380785" cy="490728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99074"/>
                <a:gridCol w="1057110"/>
                <a:gridCol w="648072"/>
                <a:gridCol w="3076529"/>
              </a:tblGrid>
              <a:tr h="515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№ з</a:t>
                      </a:r>
                      <a:r>
                        <a:rPr lang="en-US" sz="1400" dirty="0">
                          <a:effectLst/>
                        </a:rPr>
                        <a:t>/</a:t>
                      </a:r>
                      <a:r>
                        <a:rPr lang="uk-UA" sz="1400" dirty="0">
                          <a:effectLst/>
                        </a:rPr>
                        <a:t>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Місяць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Блок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Тема блоку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1733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Вересень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Мій садочок рідний дім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4952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Жовтень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Осінь в гості завітала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(Кольорова осінь. І в саду і на городі</a:t>
                      </a:r>
                      <a:r>
                        <a:rPr lang="uk-UA" sz="1400" dirty="0" smtClean="0">
                          <a:effectLst/>
                        </a:rPr>
                        <a:t>)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Як всі готуються до зими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5040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Листопад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 бабусі на гостини 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(Свійські тварини та птахи</a:t>
                      </a:r>
                      <a:r>
                        <a:rPr lang="uk-UA" sz="1400" dirty="0" smtClean="0">
                          <a:effectLst/>
                        </a:rPr>
                        <a:t>)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Моя родина (Мій дім</a:t>
                      </a:r>
                      <a:r>
                        <a:rPr lang="uk-UA" sz="1400" dirty="0" smtClean="0">
                          <a:effectLst/>
                        </a:rPr>
                        <a:t>, мої </a:t>
                      </a:r>
                      <a:r>
                        <a:rPr lang="uk-UA" sz="1400" dirty="0">
                          <a:effectLst/>
                        </a:rPr>
                        <a:t>рідні)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Грудень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Чарівний світ </a:t>
                      </a:r>
                      <a:r>
                        <a:rPr lang="uk-UA" sz="1400" dirty="0" smtClean="0">
                          <a:effectLst/>
                        </a:rPr>
                        <a:t>іграшки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Прийшла до нас зима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3418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Січень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Ой, весела </a:t>
                      </a:r>
                      <a:r>
                        <a:rPr lang="uk-UA" sz="1400" dirty="0">
                          <a:effectLst/>
                        </a:rPr>
                        <a:t>в нас </a:t>
                      </a:r>
                      <a:r>
                        <a:rPr lang="uk-UA" sz="1400" dirty="0" smtClean="0">
                          <a:effectLst/>
                        </a:rPr>
                        <a:t>зима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Добре-погано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Лютий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Про тебе</a:t>
                      </a:r>
                      <a:r>
                        <a:rPr lang="uk-UA" sz="1400" dirty="0" smtClean="0">
                          <a:effectLst/>
                        </a:rPr>
                        <a:t>, та </a:t>
                      </a:r>
                      <a:r>
                        <a:rPr lang="uk-UA" sz="1400" dirty="0">
                          <a:effectLst/>
                        </a:rPr>
                        <a:t>про </a:t>
                      </a:r>
                      <a:r>
                        <a:rPr lang="uk-UA" sz="1400" dirty="0" smtClean="0">
                          <a:effectLst/>
                        </a:rPr>
                        <a:t>мене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Я пізнаю довкілля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Березень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Ми маленькі </a:t>
                      </a:r>
                      <a:r>
                        <a:rPr lang="uk-UA" sz="1400" dirty="0" smtClean="0">
                          <a:effectLst/>
                        </a:rPr>
                        <a:t>українці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А вже весна</a:t>
                      </a:r>
                      <a:r>
                        <a:rPr lang="uk-UA" sz="1400" dirty="0" smtClean="0">
                          <a:effectLst/>
                        </a:rPr>
                        <a:t>, а </a:t>
                      </a:r>
                      <a:r>
                        <a:rPr lang="uk-UA" sz="1400" dirty="0">
                          <a:effectLst/>
                        </a:rPr>
                        <a:t>вже красна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2698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Квітень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На чому ми </a:t>
                      </a:r>
                      <a:r>
                        <a:rPr lang="uk-UA" sz="1400" dirty="0" smtClean="0">
                          <a:effectLst/>
                        </a:rPr>
                        <a:t>подорожуємо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Професії моїх батьків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  <a:tr h="3237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Травень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II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Рослини-зелене </a:t>
                      </a:r>
                      <a:r>
                        <a:rPr lang="uk-UA" sz="1400" dirty="0" smtClean="0">
                          <a:effectLst/>
                        </a:rPr>
                        <a:t>диво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Працьовиті комахи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9" marR="45179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1520" y="1051124"/>
            <a:ext cx="4807726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Орієнтований розподіл тем блоків на навчальний рік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48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1447</TotalTime>
  <Words>882</Words>
  <Application>Microsoft Office PowerPoint</Application>
  <PresentationFormat>Экран (4:3)</PresentationFormat>
  <Paragraphs>245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Сенсорне виховання спрямоване на формування повноцінного сприйняття навколишнього світу, виступає основою пізнання, першою сходинкою якого є чуттєвий досвід</vt:lpstr>
      <vt:lpstr>У міру оволодіння сенсорною культурою в дитини розширюються можливості сприйняття естетичних цінностей природи й суспільства, а зі сприйняття предметів і явищ навколишнього світу починається пізнання. Саме тому сенсорні здібності є фундаментом розумового розвитку.  </vt:lpstr>
      <vt:lpstr> Сформувати креативну, а отже творчу особистість неможливе без індивідуального досвіду, який формується в процесі пізнання світу, його сенсорних властивостей і робить процес пізнання розвивальним, сприятливим для розкриття внутрішніх особистісних сил.</vt:lpstr>
      <vt:lpstr>  Основні напрями впливу сенсорного виховання на розвиток дитини  </vt:lpstr>
      <vt:lpstr>Презентация PowerPoint</vt:lpstr>
      <vt:lpstr>Презентация PowerPoint</vt:lpstr>
      <vt:lpstr>Важливою умовою ефективності  навчально-виховного процесу є планування. </vt:lpstr>
      <vt:lpstr>Орієнтовне перспективне планування занять з сенсорного виховання за блоками (3-й рік життя)</vt:lpstr>
      <vt:lpstr>Перспективне планування дидактичних ігор та міні-занять з сенсорного виховання  Вересень</vt:lpstr>
      <vt:lpstr>В групі створено освітньо-виховне середовище, спрямоване на виховання цілісної, гармонійної особистості, а не лише на формування певного інтелектуального рівня.  </vt:lpstr>
      <vt:lpstr>    Всю свою роботу я ґрунтую на провідних принципах дошкільної освіти: на особистісно-орієнтованій взаємодію дорослого з дитиною та балансі всіх видів дитячої діяльності; орієнтую не на навчання, а на розвиток, на психологічний комфорт малюка, підготовку його до навчання взагалі.</vt:lpstr>
      <vt:lpstr>  Дидактичні принципи     Принцип наочності     Принцип свідомості й активності     Принцип індивідуального підходу до дітей     Принцип систематичності й послідовності     Принцип диференціювання </vt:lpstr>
      <vt:lpstr>   Індивідуальний підхід є запорука ефективності педагогічного процесу.    Варто відмітити, що сутність і складність індивідуалізації виховання: в гармонійному поєднанні розвитку індивідуальності кожної дитини в усій її своєрідності з розвитком діяльності різноманітного за змістом колективного життя. Отже, я завжди намагаюся врахувати індивідуальну своєрідність, неповторність кожної дитини як особистості під час її діяльності у колективі. </vt:lpstr>
      <vt:lpstr>Презентация PowerPoint</vt:lpstr>
      <vt:lpstr>Презентация PowerPoint</vt:lpstr>
      <vt:lpstr>Формувати сенсорну культуру дитини доцільно через інтегровані заняття </vt:lpstr>
      <vt:lpstr>Презентация PowerPoint</vt:lpstr>
      <vt:lpstr>Презентация PowerPoint</vt:lpstr>
      <vt:lpstr>Ефективна педагогічна робота передбачає не лише усвідомлення суті того чи іншого її напрямку, а і вміння оптимально організувати її та здійснити експертизу зробленого, оцінити реальний ступінь особистісного зростання конкретної дитини і групи взагалі Таким чином, з'явилась необхідність в моніторингових дослідженнях, які стали для мене обов'язковою та найважливішою складовою процесу управління навчально-виховним процесом у формуванні сенсорної культури малят.</vt:lpstr>
      <vt:lpstr>Для вивчення засвоєння сенсорних еталонів дітьми я розробила факторно-критеріальну модель навчальної діяльності дітей, де під фактором приймається сукупність простих властивостей предмета (форма, колір, величина, тощо), а під критеріями – напрям її прояву, наприклад: вміння розрізняти п'ять геометричних форм, групувати за формою, співвідносити за формою, вміння врахувати форму предметів, тощо. У визначенні критеріїв я спиралась на такі основні положення:  - Критерії оцінки якості навчально-виховного процесу мають визначатися відповідно до мети, програмових вимог, вікових особливостей дітей; - Кількість критеріїв має бути мінімальною, але достатньою для оцінки основних параметрів; - Оцінка результативності можлива лише у взаємозв'язку всіх критеріїв; - Критерії мають руховий характер і можуть змінюватися в зв'язку з нестачею інформації про розвиток життєвої компетентності дитини в різних соціальних інстанціях.</vt:lpstr>
      <vt:lpstr>Критерії розроблялися для п'яти рівнів. Перший та другий рівні є низький і критичний. Діти цих рівнів мають обмежені знання, які не застосовуються на практиці. Третій рівень – допустимий. Діти цього рівня мають недостатні знання, вміння, навички з сенсорного виховання, виникають проблеми з використанням цих знань в повсякденному житті. Четвертий рівень – достатній. Критерії цього рівня відповідають вимогам Базового компоненту та програми «Дитина». П'ятий рівень, самий високий – оптимальній, (діти виконують завдання на творчому рівні). Критерії оптимального рівня розраховані на здібних дітей і тому орієнтовані на випереджаюче навчання.</vt:lpstr>
      <vt:lpstr>Презентация PowerPoint</vt:lpstr>
      <vt:lpstr> Здобуті результати виконують функцію зворотного зв'язку між станом засвоєння програмного матеріалу дитиною та педагогічними впливами вихователя. </vt:lpstr>
      <vt:lpstr>Презентация PowerPoint</vt:lpstr>
      <vt:lpstr>Висновок - Зросла активність дітей у творчих іграх, схильність до експериментування, дослідництва. Діти почали використовувати в іграх сенсорні еталони та коментувати свої дії; - поліпшились комунікативні навички; - відбулися позитивні зрушення в продуктовій діяльності:діти більше орієнтуються на кінцевий результат ніж на сам процес; - зросла пізнавальна активність дітей, інтерес до дослідження нових предметів; - з’являється здатність висловлювати прості припущення, робити висновки, встановлювати причинно-наслідкові зв’язки, здійснювати операції; - посилились здатність до вольових дій: діяльність дітей стала більш цілеспрямованою, зросла роль мовлення в різних видах діяльності; - у дітей з’явилися вміння використовувати набуті знання в повсякденному житті, з‘явились навички безпечної поведінки в довкіллі; - почали формуватися такі базові якості як самостійність, креативність, спостережливість.</vt:lpstr>
      <vt:lpstr>Дякую за увагу!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Admin</cp:lastModifiedBy>
  <cp:revision>87</cp:revision>
  <dcterms:created xsi:type="dcterms:W3CDTF">2015-06-25T15:19:53Z</dcterms:created>
  <dcterms:modified xsi:type="dcterms:W3CDTF">2016-02-03T08:08:59Z</dcterms:modified>
</cp:coreProperties>
</file>